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1" r:id="rId17"/>
    <p:sldId id="271" r:id="rId18"/>
    <p:sldId id="272" r:id="rId19"/>
    <p:sldId id="273" r:id="rId20"/>
    <p:sldId id="274" r:id="rId21"/>
    <p:sldId id="275" r:id="rId22"/>
    <p:sldId id="292" r:id="rId23"/>
    <p:sldId id="293" r:id="rId24"/>
    <p:sldId id="294" r:id="rId25"/>
    <p:sldId id="276" r:id="rId26"/>
    <p:sldId id="295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90" r:id="rId40"/>
    <p:sldId id="28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950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194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53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729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46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0098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4157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163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41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01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129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403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746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59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01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854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E4B00-365E-4D86-A9B2-1689DC425231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485AFE-F00B-4423-AE09-E972368428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762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5962E7-C980-4624-9BAE-FB1831A36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4050833"/>
            <a:ext cx="7766936" cy="164630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หน่วยที่ 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8</a:t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การสร้าง 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Motion Graphic </a:t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115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F9C56D9-BAB8-4A20-9AF8-F2F72783DF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3" y="5480627"/>
            <a:ext cx="166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0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แบบรูปร่างเคลื่อนไหวในรูปร่าง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D7E0296-872A-44D3-BA4B-6DDC71A6E6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77" y="2548300"/>
            <a:ext cx="1371600" cy="197040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DC9021B-BF54-40A2-9906-E27C25D504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511151"/>
            <a:ext cx="3319246" cy="24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8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แบบรูปร่างเคลื่อนไหวในรูปร่าง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3E83A0D-0106-4382-A1FB-C557E2B4FA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4" y="2168298"/>
            <a:ext cx="3763056" cy="335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3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แบบรูปร่างเคลื่อนไหวในรูปร่าง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10F857-AFCD-4881-9137-B719DF15CA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48" y="2723197"/>
            <a:ext cx="2066925" cy="141160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D87CCB8-BBB9-426C-B531-B788442F33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04" y="2515507"/>
            <a:ext cx="2867025" cy="271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4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แบบรูปร่างเคลื่อนไหวในรูปร่าง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4455AA7-9405-4193-932A-E7669DD2F3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94" y="2393950"/>
            <a:ext cx="2143125" cy="20701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D363820-4B74-4835-930A-69993431D7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57" y="2393950"/>
            <a:ext cx="3153864" cy="25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9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แบบรูปร่างเคลื่อนไหวในรูปร่าง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BD0BA42-E00F-4110-92D5-BA57DC04B5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62" y="2861264"/>
            <a:ext cx="2814909" cy="110984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986988C-2802-413B-A85F-1C4A4CEC18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85" y="2792910"/>
            <a:ext cx="28575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5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แบบรูปร่างเคลื่อนไหวในรูปร่าง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3FFF033-E1B5-4AAD-99D2-77FBB23031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2" y="2008414"/>
            <a:ext cx="2876550" cy="315468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9BF8D93-EBF5-4215-A9D3-5B3DFDE74F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050" y="2008414"/>
            <a:ext cx="2171700" cy="23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7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วงรี 9">
            <a:extLst>
              <a:ext uri="{FF2B5EF4-FFF2-40B4-BE49-F238E27FC236}">
                <a16:creationId xmlns:a16="http://schemas.microsoft.com/office/drawing/2014/main" id="{DE499A5E-CA55-481E-BB51-E1C12744372C}"/>
              </a:ext>
            </a:extLst>
          </p:cNvPr>
          <p:cNvSpPr/>
          <p:nvPr/>
        </p:nvSpPr>
        <p:spPr>
          <a:xfrm>
            <a:off x="2534194" y="1920240"/>
            <a:ext cx="1319349" cy="1358537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7A4A755C-BA4F-4CE6-9BBB-86635312E927}"/>
              </a:ext>
            </a:extLst>
          </p:cNvPr>
          <p:cNvSpPr/>
          <p:nvPr/>
        </p:nvSpPr>
        <p:spPr>
          <a:xfrm>
            <a:off x="888274" y="300446"/>
            <a:ext cx="7850777" cy="6139543"/>
          </a:xfrm>
          <a:custGeom>
            <a:avLst/>
            <a:gdLst>
              <a:gd name="connsiteX0" fmla="*/ 3814354 w 7850777"/>
              <a:gd name="connsiteY0" fmla="*/ 1547947 h 6139543"/>
              <a:gd name="connsiteX1" fmla="*/ 5270863 w 7850777"/>
              <a:gd name="connsiteY1" fmla="*/ 3004456 h 6139543"/>
              <a:gd name="connsiteX2" fmla="*/ 3814354 w 7850777"/>
              <a:gd name="connsiteY2" fmla="*/ 4460965 h 6139543"/>
              <a:gd name="connsiteX3" fmla="*/ 2357845 w 7850777"/>
              <a:gd name="connsiteY3" fmla="*/ 3004456 h 6139543"/>
              <a:gd name="connsiteX4" fmla="*/ 3814354 w 7850777"/>
              <a:gd name="connsiteY4" fmla="*/ 1547947 h 6139543"/>
              <a:gd name="connsiteX5" fmla="*/ 3814354 w 7850777"/>
              <a:gd name="connsiteY5" fmla="*/ 979713 h 6139543"/>
              <a:gd name="connsiteX6" fmla="*/ 1789611 w 7850777"/>
              <a:gd name="connsiteY6" fmla="*/ 3004456 h 6139543"/>
              <a:gd name="connsiteX7" fmla="*/ 3814354 w 7850777"/>
              <a:gd name="connsiteY7" fmla="*/ 5029199 h 6139543"/>
              <a:gd name="connsiteX8" fmla="*/ 5839097 w 7850777"/>
              <a:gd name="connsiteY8" fmla="*/ 3004456 h 6139543"/>
              <a:gd name="connsiteX9" fmla="*/ 3814354 w 7850777"/>
              <a:gd name="connsiteY9" fmla="*/ 979713 h 6139543"/>
              <a:gd name="connsiteX10" fmla="*/ 0 w 7850777"/>
              <a:gd name="connsiteY10" fmla="*/ 0 h 6139543"/>
              <a:gd name="connsiteX11" fmla="*/ 7850777 w 7850777"/>
              <a:gd name="connsiteY11" fmla="*/ 0 h 6139543"/>
              <a:gd name="connsiteX12" fmla="*/ 7850777 w 7850777"/>
              <a:gd name="connsiteY12" fmla="*/ 6139543 h 6139543"/>
              <a:gd name="connsiteX13" fmla="*/ 0 w 7850777"/>
              <a:gd name="connsiteY13" fmla="*/ 6139543 h 613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50777" h="6139543">
                <a:moveTo>
                  <a:pt x="3814354" y="1547947"/>
                </a:moveTo>
                <a:cubicBezTo>
                  <a:pt x="4618762" y="1547947"/>
                  <a:pt x="5270863" y="2200048"/>
                  <a:pt x="5270863" y="3004456"/>
                </a:cubicBezTo>
                <a:cubicBezTo>
                  <a:pt x="5270863" y="3808864"/>
                  <a:pt x="4618762" y="4460965"/>
                  <a:pt x="3814354" y="4460965"/>
                </a:cubicBezTo>
                <a:cubicBezTo>
                  <a:pt x="3009946" y="4460965"/>
                  <a:pt x="2357845" y="3808864"/>
                  <a:pt x="2357845" y="3004456"/>
                </a:cubicBezTo>
                <a:cubicBezTo>
                  <a:pt x="2357845" y="2200048"/>
                  <a:pt x="3009946" y="1547947"/>
                  <a:pt x="3814354" y="1547947"/>
                </a:cubicBezTo>
                <a:close/>
                <a:moveTo>
                  <a:pt x="3814354" y="979713"/>
                </a:moveTo>
                <a:cubicBezTo>
                  <a:pt x="2696119" y="979713"/>
                  <a:pt x="1789611" y="1886221"/>
                  <a:pt x="1789611" y="3004456"/>
                </a:cubicBezTo>
                <a:cubicBezTo>
                  <a:pt x="1789611" y="4122691"/>
                  <a:pt x="2696119" y="5029199"/>
                  <a:pt x="3814354" y="5029199"/>
                </a:cubicBezTo>
                <a:cubicBezTo>
                  <a:pt x="4932589" y="5029199"/>
                  <a:pt x="5839097" y="4122691"/>
                  <a:pt x="5839097" y="3004456"/>
                </a:cubicBezTo>
                <a:cubicBezTo>
                  <a:pt x="5839097" y="1886221"/>
                  <a:pt x="4932589" y="979713"/>
                  <a:pt x="3814354" y="979713"/>
                </a:cubicBezTo>
                <a:close/>
                <a:moveTo>
                  <a:pt x="0" y="0"/>
                </a:moveTo>
                <a:lnTo>
                  <a:pt x="7850777" y="0"/>
                </a:lnTo>
                <a:lnTo>
                  <a:pt x="7850777" y="6139543"/>
                </a:lnTo>
                <a:lnTo>
                  <a:pt x="0" y="613954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077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6 -0.07038 L 0.02096 -0.07038 L 0.0638 -0.12755 L 0.14622 -0.14653 L 0.19128 -0.12385 L 0.24271 -0.05139 L 0.25664 0.00185 L 0.26953 0.12939 L 0.2362 0.24953 L 0.20417 0.31412 L 0.15807 0.35601 L 0.10768 0.3581 L 0.05846 0.32754 L 0.01992 0.27222 L -0.00482 0.21319 L -0.01328 0.13703 L -0.01016 0.04189 L 0.01667 -0.07038 " pathEditMode="relative" ptsTypes="AAAAAAAAAAAAA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แผนภูมิแท่ง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7D38F83-BCD1-4D31-82F5-220346151C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52" y="2224314"/>
            <a:ext cx="2228215" cy="113284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F4783F6-219E-44D3-8991-E9324C4294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84" y="2447471"/>
            <a:ext cx="3238500" cy="9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13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แผนภูมิแท่ง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D147CE8-D848-4AD0-A49A-F568F23F8E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05" y="2474458"/>
            <a:ext cx="1818005" cy="256222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569A358-AA46-46CD-999A-E228A415FB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99" y="3059747"/>
            <a:ext cx="1966051" cy="73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33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แผนภูมิแท่ง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0002C46-9044-47DD-9919-78D01A92A8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63" y="2289992"/>
            <a:ext cx="1599565" cy="311404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6041286-9ED7-49EF-B6DE-C91A12646B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50" y="2433683"/>
            <a:ext cx="2294890" cy="243776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779DFE3-72A2-40B4-82E4-2547022A9C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25" y="2433683"/>
            <a:ext cx="1799590" cy="96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1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ความนำ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1DFEA4D-DF55-40D2-AF1B-7BBD18481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การสร้าง </a:t>
            </a:r>
            <a:r>
              <a:rPr lang="en-US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เป็นการพัฒนาต่อยอดจาก </a:t>
            </a:r>
            <a:r>
              <a:rPr lang="en-US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Infographic </a:t>
            </a:r>
            <a:r>
              <a:rPr lang="th-TH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ที่เป็นภาพนิ่ง ส่วน </a:t>
            </a:r>
            <a:r>
              <a:rPr lang="en-US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จะสร้างเป็นภาพเคลื่อนไหว แต่ลักษณะการสื่อความหมายจะเหมือนกัน เพราะกระชับ สั้น ได้ใจความ ส่วนภาพที่นำเสนอก็สวยงาม เพียงแต่เพิ่มความสามารถในการเคลื่อนไหวเพื่อให้น่าสนใจยิ่งขึ้น โดยโปรแกรม </a:t>
            </a:r>
            <a:r>
              <a:rPr lang="en-US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Microsoft PowerPoint </a:t>
            </a:r>
            <a:r>
              <a:rPr lang="th-TH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มีเครื่องมือที่หลากหลาย ช่วยให้การสร้าง </a:t>
            </a:r>
            <a:r>
              <a:rPr lang="en-US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สวยงาม และสื่อความหมายได้ชัดเจนยิ่งขั้น</a:t>
            </a:r>
          </a:p>
        </p:txBody>
      </p:sp>
    </p:spTree>
    <p:extLst>
      <p:ext uri="{BB962C8B-B14F-4D97-AF65-F5344CB8AC3E}">
        <p14:creationId xmlns:p14="http://schemas.microsoft.com/office/powerpoint/2010/main" val="38969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การเพิ่มระดับสี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C9CD5F7-24DF-4615-9511-2752EC9693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49" y="2035810"/>
            <a:ext cx="6403657" cy="34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7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การเพิ่มระดับสี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9577F97-BD62-44A7-A80F-1742EC63AF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02" y="2565082"/>
            <a:ext cx="2114550" cy="1727835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E83A2E4-0502-49E6-BF28-A9DCAEFEE9CB}"/>
              </a:ext>
            </a:extLst>
          </p:cNvPr>
          <p:cNvSpPr txBox="1"/>
          <p:nvPr/>
        </p:nvSpPr>
        <p:spPr>
          <a:xfrm>
            <a:off x="4496617" y="2877235"/>
            <a:ext cx="50915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ด้านซ้ายมือกำหนด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L1, L2, L3, L4 </a:t>
            </a:r>
          </a:p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และด้านขวามือกำหนด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R3, R2, R1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840A556-5338-441F-A6AB-9D3DEF3C16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4555581"/>
            <a:ext cx="3711132" cy="8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80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การเพิ่มระดับสี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5994DCE-85BA-45AA-8E0F-90E796E6C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39" y="1675271"/>
            <a:ext cx="2534061" cy="110476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CD268EB-AEEA-44C5-AEE7-AE7B6984F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57" y="3423398"/>
            <a:ext cx="1647619" cy="178095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9C09D50-7DF5-4723-A78F-5346F9BEB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01" y="3454327"/>
            <a:ext cx="2361905" cy="2028571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827A52F-9ED8-44BC-B69A-D9ACFEA54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31" y="3423398"/>
            <a:ext cx="2304762" cy="2057143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2D5E107C-C7B0-4B8B-B9BB-2AE092857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10" y="3454327"/>
            <a:ext cx="2333333" cy="2104762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7FDCA04-EB75-4D8E-86E4-DD2692350AB9}"/>
              </a:ext>
            </a:extLst>
          </p:cNvPr>
          <p:cNvSpPr txBox="1"/>
          <p:nvPr/>
        </p:nvSpPr>
        <p:spPr>
          <a:xfrm>
            <a:off x="1254034" y="5862447"/>
            <a:ext cx="9379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L1 =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เข้ม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L2 =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ขาว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L3 =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จาง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L4 =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เข้ม</a:t>
            </a:r>
          </a:p>
        </p:txBody>
      </p:sp>
    </p:spTree>
    <p:extLst>
      <p:ext uri="{BB962C8B-B14F-4D97-AF65-F5344CB8AC3E}">
        <p14:creationId xmlns:p14="http://schemas.microsoft.com/office/powerpoint/2010/main" val="408853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การเพิ่มระดับสี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E567F4F-6EE9-4110-943F-6DFC192B4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0" y="2424238"/>
            <a:ext cx="2371429" cy="204761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1E50225-792F-468A-9A08-1987ADB8D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4" y="2386143"/>
            <a:ext cx="2371429" cy="2085714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BAE3F4E-A24F-4103-810A-238E92BBF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2386143"/>
            <a:ext cx="2323809" cy="2019048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897236CF-B665-4D15-84BA-CF5D7877600B}"/>
              </a:ext>
            </a:extLst>
          </p:cNvPr>
          <p:cNvSpPr txBox="1"/>
          <p:nvPr/>
        </p:nvSpPr>
        <p:spPr>
          <a:xfrm>
            <a:off x="1849882" y="4893268"/>
            <a:ext cx="782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R3 =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เข้ม  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R2 =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จาง 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R3 =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เข้ม</a:t>
            </a:r>
          </a:p>
        </p:txBody>
      </p:sp>
    </p:spTree>
    <p:extLst>
      <p:ext uri="{BB962C8B-B14F-4D97-AF65-F5344CB8AC3E}">
        <p14:creationId xmlns:p14="http://schemas.microsoft.com/office/powerpoint/2010/main" val="1727558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การเพิ่มระดับสี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94DB3DA-1F23-4B6C-A87D-820EB324B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51" y="2443933"/>
            <a:ext cx="3882922" cy="2297884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156664F-8323-4D1B-B872-45721E682D36}"/>
              </a:ext>
            </a:extLst>
          </p:cNvPr>
          <p:cNvSpPr txBox="1"/>
          <p:nvPr/>
        </p:nvSpPr>
        <p:spPr>
          <a:xfrm>
            <a:off x="1035042" y="1940688"/>
            <a:ext cx="452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L1 = 5%, L2 = 10%, L3 = 20%, L4 = 35%</a:t>
            </a:r>
            <a:endParaRPr lang="th-TH" dirty="0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52C04A3-D1CB-42FA-9047-34A40AAFCC2D}"/>
              </a:ext>
            </a:extLst>
          </p:cNvPr>
          <p:cNvSpPr txBox="1"/>
          <p:nvPr/>
        </p:nvSpPr>
        <p:spPr>
          <a:xfrm>
            <a:off x="5556071" y="3814355"/>
            <a:ext cx="385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R3 = 90%, R2 = 95%, R3 = 100%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1413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การเพิ่มระดับสี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3A6A960-9F4A-4784-8B79-2C908E237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17" y="1839100"/>
            <a:ext cx="1904762" cy="367619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BE08894-5FD2-4DCE-9B22-2AD6C29F4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89" y="1839100"/>
            <a:ext cx="1523810" cy="3580952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880C39AE-A995-466C-91AB-DF0CF3C3D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62" y="2110111"/>
            <a:ext cx="2832509" cy="19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92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การเพิ่มระดับสี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93CB6D7-C19D-4727-9DCB-A5D15EE061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88" y="2094593"/>
            <a:ext cx="1504315" cy="360934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7220026-23B2-41E9-B50E-0AB97D4470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71" y="2231117"/>
            <a:ext cx="1466215" cy="171386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4ABAB65-E289-4314-8A0A-346CECF4AC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92" y="2377531"/>
            <a:ext cx="2066290" cy="894715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6450C04-D85B-4E53-A79B-3D5FE03AA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976322"/>
            <a:ext cx="2371429" cy="204761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230DAB5-3CDC-4389-BBE5-EFF698278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85" y="3962036"/>
            <a:ext cx="2304762" cy="2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75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การเพิ่มระดับสี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F831A13-C763-4B91-88A6-014A611824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22" y="2200457"/>
            <a:ext cx="1399540" cy="347599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2A65BE4-DD1A-45BA-9264-FB305DC74D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58" y="2200457"/>
            <a:ext cx="1504315" cy="339026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95035E1-B71D-4E12-BEFA-3CC11167B1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92" y="1648007"/>
            <a:ext cx="1732915" cy="402844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94F0281-C6AA-42C2-A6CF-9F51E2274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2" y="2133579"/>
            <a:ext cx="1485714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73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การเพิ่มระดับสี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E2FD522-789F-4D68-A226-F51D0BBC68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71" y="2085884"/>
            <a:ext cx="4257040" cy="39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03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การเพิ่มระดับสี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E168F61-3FD2-45B5-A02B-5D5847C2A1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82" y="2229213"/>
            <a:ext cx="4543425" cy="35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8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ความหมายของการสร้าง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1DFEA4D-DF55-40D2-AF1B-7BBD18481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 งานกราฟฟิกที่เคลื่อนไหวได้โดยการนำเอามาจัดเรียงต่อ ๆ กัน แล้วทำให้ภาพวาด 2 มิติเคลื่อนไหวได้ เหมือน</a:t>
            </a:r>
            <a:r>
              <a:rPr lang="th-TH" sz="3600" dirty="0" err="1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การทำ</a:t>
            </a:r>
            <a:r>
              <a:rPr lang="th-TH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การ์ตูนแอนิเมชันนั่นเอง ปัจจุบันได้มีการใช้ </a:t>
            </a:r>
            <a:r>
              <a:rPr lang="en-US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เป็นสื่อในโลกออนไลน์กันมาขึ้นเนื่องจากสามารถอธิบายและทำความเข้าใจได้ง่ายเมื่อถูกสื่อสารออกไป ผู้ที่จะออกแบบและสร้างสรรค์ตัว </a:t>
            </a:r>
            <a:r>
              <a:rPr lang="en-US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 </a:t>
            </a:r>
            <a:r>
              <a:rPr lang="th-TH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จะต้องมีพื้นฐานความรู้ในการใช้โปรแกรมและพื้นฐานในด้านการออกแบบพอสมควร</a:t>
            </a:r>
          </a:p>
        </p:txBody>
      </p:sp>
    </p:spTree>
    <p:extLst>
      <p:ext uri="{BB962C8B-B14F-4D97-AF65-F5344CB8AC3E}">
        <p14:creationId xmlns:p14="http://schemas.microsoft.com/office/powerpoint/2010/main" val="1168226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การจัดรูปแบบพื้นหลัง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CB81FE5-67BB-475E-8C20-67E2B1E52C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87" y="2135958"/>
            <a:ext cx="2704465" cy="284734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B173E6F-5910-4A80-943E-FD283E7532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527" y="2172017"/>
            <a:ext cx="2618740" cy="251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8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การจัดรูปแบบพื้นหลัง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F3EBAF7-2059-4265-BEAA-F01049254E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55" y="2478178"/>
            <a:ext cx="4314825" cy="32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86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การกำหนดภาพเคลื่อนไหว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0D85449-3C62-4D1F-A86A-157977E5E0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1980609"/>
            <a:ext cx="5358221" cy="39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15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การกำหนดภาพเคลื่อนไหว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46374B5-3275-45F3-B5C4-1C276EA1EA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29" y="2737802"/>
            <a:ext cx="3314065" cy="119951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E5BF397-DC82-49CB-9A5F-E3F36237FB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72" y="2714942"/>
            <a:ext cx="1161415" cy="142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14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การกำหนดภาพเคลื่อนไหว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EED03EF-D789-4987-A834-B285C59C37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55" y="2157730"/>
            <a:ext cx="4733290" cy="345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42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การกำหนดภาพเคลื่อนไหว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E963D51-BA3A-4A19-9F6C-89FCB2B576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98" y="2105342"/>
            <a:ext cx="4676140" cy="356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68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การกำหนดภาพเคลื่อนไหว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E185CE3-D1E9-484F-8F72-D3A1FF38A2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03" y="1948453"/>
            <a:ext cx="5019040" cy="36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3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การกำหนดภาพเคลื่อนไหว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9FA0DF0-DADC-4282-9488-1142EC08D4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24" y="2459809"/>
            <a:ext cx="3314065" cy="219964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E4CAC1A-02C1-48ED-98C9-725065A96B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5" y="2459809"/>
            <a:ext cx="3314065" cy="220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73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การกำหนดภาพเคลื่อนไหว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A2F7E26-9866-41E4-BC18-E62734C072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82" y="2418851"/>
            <a:ext cx="4609465" cy="356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18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19AECFE9-653E-4883-B7FC-E52F7003F11A}"/>
              </a:ext>
            </a:extLst>
          </p:cNvPr>
          <p:cNvSpPr/>
          <p:nvPr/>
        </p:nvSpPr>
        <p:spPr>
          <a:xfrm>
            <a:off x="3109882" y="1884610"/>
            <a:ext cx="2011680" cy="3988190"/>
          </a:xfrm>
          <a:prstGeom prst="rect">
            <a:avLst/>
          </a:prstGeom>
          <a:gradFill flip="none" rotWithShape="1">
            <a:gsLst>
              <a:gs pos="5000">
                <a:schemeClr val="tx1">
                  <a:alpha val="25000"/>
                </a:schemeClr>
              </a:gs>
              <a:gs pos="90000">
                <a:schemeClr val="tx1">
                  <a:alpha val="10000"/>
                </a:schemeClr>
              </a:gs>
              <a:gs pos="95000">
                <a:schemeClr val="bg1">
                  <a:lumMod val="85000"/>
                  <a:alpha val="55000"/>
                </a:schemeClr>
              </a:gs>
              <a:gs pos="35000">
                <a:schemeClr val="tx1">
                  <a:alpha val="20000"/>
                </a:schemeClr>
              </a:gs>
              <a:gs pos="20000">
                <a:schemeClr val="bg1">
                  <a:lumMod val="85000"/>
                  <a:alpha val="5000"/>
                </a:schemeClr>
              </a:gs>
              <a:gs pos="10000">
                <a:schemeClr val="bg1">
                  <a:alpha val="15000"/>
                </a:schemeClr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536289F-B384-49F3-ABB8-CED3E4B5447B}"/>
              </a:ext>
            </a:extLst>
          </p:cNvPr>
          <p:cNvSpPr/>
          <p:nvPr/>
        </p:nvSpPr>
        <p:spPr>
          <a:xfrm>
            <a:off x="3109882" y="3878705"/>
            <a:ext cx="2011680" cy="1994095"/>
          </a:xfrm>
          <a:prstGeom prst="rect">
            <a:avLst/>
          </a:prstGeom>
          <a:gradFill flip="none" rotWithShape="1">
            <a:gsLst>
              <a:gs pos="5000">
                <a:srgbClr val="002060"/>
              </a:gs>
              <a:gs pos="90000">
                <a:srgbClr val="002060"/>
              </a:gs>
              <a:gs pos="95000">
                <a:srgbClr val="00B0F0"/>
              </a:gs>
              <a:gs pos="35000">
                <a:srgbClr val="002060"/>
              </a:gs>
              <a:gs pos="20000">
                <a:srgbClr val="00B0F0"/>
              </a:gs>
              <a:gs pos="10000">
                <a:srgbClr val="00B0F0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8E6E725-D927-4056-922F-79D2E2946F1A}"/>
              </a:ext>
            </a:extLst>
          </p:cNvPr>
          <p:cNvSpPr/>
          <p:nvPr/>
        </p:nvSpPr>
        <p:spPr>
          <a:xfrm>
            <a:off x="3109882" y="1448511"/>
            <a:ext cx="2011680" cy="436099"/>
          </a:xfrm>
          <a:prstGeom prst="rect">
            <a:avLst/>
          </a:prstGeom>
          <a:gradFill flip="none" rotWithShape="1">
            <a:gsLst>
              <a:gs pos="5000">
                <a:schemeClr val="tx1"/>
              </a:gs>
              <a:gs pos="90000">
                <a:schemeClr val="tx1"/>
              </a:gs>
              <a:gs pos="95000">
                <a:schemeClr val="bg1">
                  <a:lumMod val="85000"/>
                </a:schemeClr>
              </a:gs>
              <a:gs pos="35000">
                <a:schemeClr val="tx1"/>
              </a:gs>
              <a:gs pos="20000">
                <a:schemeClr val="bg1">
                  <a:lumMod val="85000"/>
                </a:schemeClr>
              </a:gs>
              <a:gs pos="1000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DFD7815-25B0-49E0-8207-DA08E59AC8A6}"/>
              </a:ext>
            </a:extLst>
          </p:cNvPr>
          <p:cNvSpPr/>
          <p:nvPr/>
        </p:nvSpPr>
        <p:spPr>
          <a:xfrm>
            <a:off x="3109882" y="5872800"/>
            <a:ext cx="2011680" cy="436099"/>
          </a:xfrm>
          <a:prstGeom prst="rect">
            <a:avLst/>
          </a:prstGeom>
          <a:gradFill flip="none" rotWithShape="1">
            <a:gsLst>
              <a:gs pos="5000">
                <a:schemeClr val="tx1"/>
              </a:gs>
              <a:gs pos="90000">
                <a:schemeClr val="tx1"/>
              </a:gs>
              <a:gs pos="95000">
                <a:schemeClr val="bg1">
                  <a:lumMod val="85000"/>
                </a:schemeClr>
              </a:gs>
              <a:gs pos="35000">
                <a:schemeClr val="tx1"/>
              </a:gs>
              <a:gs pos="20000">
                <a:schemeClr val="bg1">
                  <a:lumMod val="85000"/>
                </a:schemeClr>
              </a:gs>
              <a:gs pos="1000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74EE91C-8A72-490E-B9A4-3612EB17E33A}"/>
              </a:ext>
            </a:extLst>
          </p:cNvPr>
          <p:cNvSpPr txBox="1"/>
          <p:nvPr/>
        </p:nvSpPr>
        <p:spPr>
          <a:xfrm>
            <a:off x="3630386" y="4641877"/>
            <a:ext cx="970671" cy="53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50%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9DE15F9B-05BA-4D6B-96BB-9755426553D8}"/>
              </a:ext>
            </a:extLst>
          </p:cNvPr>
          <p:cNvSpPr/>
          <p:nvPr/>
        </p:nvSpPr>
        <p:spPr>
          <a:xfrm>
            <a:off x="5374780" y="1884610"/>
            <a:ext cx="2011680" cy="3988190"/>
          </a:xfrm>
          <a:prstGeom prst="rect">
            <a:avLst/>
          </a:prstGeom>
          <a:gradFill flip="none" rotWithShape="1">
            <a:gsLst>
              <a:gs pos="5000">
                <a:schemeClr val="tx1">
                  <a:alpha val="25000"/>
                </a:schemeClr>
              </a:gs>
              <a:gs pos="90000">
                <a:schemeClr val="tx1">
                  <a:alpha val="10000"/>
                </a:schemeClr>
              </a:gs>
              <a:gs pos="95000">
                <a:schemeClr val="bg1">
                  <a:lumMod val="85000"/>
                  <a:alpha val="55000"/>
                </a:schemeClr>
              </a:gs>
              <a:gs pos="35000">
                <a:schemeClr val="tx1">
                  <a:alpha val="20000"/>
                </a:schemeClr>
              </a:gs>
              <a:gs pos="20000">
                <a:schemeClr val="bg1">
                  <a:lumMod val="85000"/>
                  <a:alpha val="5000"/>
                </a:schemeClr>
              </a:gs>
              <a:gs pos="10000">
                <a:schemeClr val="bg1">
                  <a:alpha val="15000"/>
                </a:schemeClr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BFCDDFFF-E400-4B0D-9CDF-69AABBC6B61C}"/>
              </a:ext>
            </a:extLst>
          </p:cNvPr>
          <p:cNvSpPr/>
          <p:nvPr/>
        </p:nvSpPr>
        <p:spPr>
          <a:xfrm>
            <a:off x="5374780" y="3305447"/>
            <a:ext cx="2011680" cy="2567353"/>
          </a:xfrm>
          <a:prstGeom prst="rect">
            <a:avLst/>
          </a:prstGeom>
          <a:gradFill flip="none" rotWithShape="1">
            <a:gsLst>
              <a:gs pos="5000">
                <a:srgbClr val="C00000"/>
              </a:gs>
              <a:gs pos="90000">
                <a:srgbClr val="C00000"/>
              </a:gs>
              <a:gs pos="95000">
                <a:srgbClr val="FF6600"/>
              </a:gs>
              <a:gs pos="35000">
                <a:srgbClr val="C00000"/>
              </a:gs>
              <a:gs pos="20000">
                <a:srgbClr val="FF6600"/>
              </a:gs>
              <a:gs pos="10000">
                <a:srgbClr val="FF6600"/>
              </a:gs>
              <a:gs pos="100000">
                <a:srgbClr val="FF6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3E0E84F0-879E-4237-ADE0-9A2CAA54F654}"/>
              </a:ext>
            </a:extLst>
          </p:cNvPr>
          <p:cNvSpPr/>
          <p:nvPr/>
        </p:nvSpPr>
        <p:spPr>
          <a:xfrm>
            <a:off x="5374780" y="1448511"/>
            <a:ext cx="2011680" cy="436099"/>
          </a:xfrm>
          <a:prstGeom prst="rect">
            <a:avLst/>
          </a:prstGeom>
          <a:gradFill flip="none" rotWithShape="1">
            <a:gsLst>
              <a:gs pos="5000">
                <a:schemeClr val="tx1"/>
              </a:gs>
              <a:gs pos="90000">
                <a:schemeClr val="tx1"/>
              </a:gs>
              <a:gs pos="95000">
                <a:schemeClr val="bg1">
                  <a:lumMod val="85000"/>
                </a:schemeClr>
              </a:gs>
              <a:gs pos="35000">
                <a:schemeClr val="tx1"/>
              </a:gs>
              <a:gs pos="20000">
                <a:schemeClr val="bg1">
                  <a:lumMod val="85000"/>
                </a:schemeClr>
              </a:gs>
              <a:gs pos="1000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EE5A7082-0E6D-41A5-8C5C-F77E380833D8}"/>
              </a:ext>
            </a:extLst>
          </p:cNvPr>
          <p:cNvSpPr/>
          <p:nvPr/>
        </p:nvSpPr>
        <p:spPr>
          <a:xfrm>
            <a:off x="5374780" y="5872800"/>
            <a:ext cx="2011680" cy="436099"/>
          </a:xfrm>
          <a:prstGeom prst="rect">
            <a:avLst/>
          </a:prstGeom>
          <a:gradFill flip="none" rotWithShape="1">
            <a:gsLst>
              <a:gs pos="5000">
                <a:schemeClr val="tx1"/>
              </a:gs>
              <a:gs pos="90000">
                <a:schemeClr val="tx1"/>
              </a:gs>
              <a:gs pos="95000">
                <a:schemeClr val="bg1">
                  <a:lumMod val="85000"/>
                </a:schemeClr>
              </a:gs>
              <a:gs pos="35000">
                <a:schemeClr val="tx1"/>
              </a:gs>
              <a:gs pos="20000">
                <a:schemeClr val="bg1">
                  <a:lumMod val="85000"/>
                </a:schemeClr>
              </a:gs>
              <a:gs pos="1000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818A21D-CF38-43F3-B299-79972794A818}"/>
              </a:ext>
            </a:extLst>
          </p:cNvPr>
          <p:cNvSpPr txBox="1"/>
          <p:nvPr/>
        </p:nvSpPr>
        <p:spPr>
          <a:xfrm>
            <a:off x="5895284" y="4641877"/>
            <a:ext cx="970671" cy="53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70%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C9BFD8FC-75A8-4266-96D3-51DF3EB977DB}"/>
              </a:ext>
            </a:extLst>
          </p:cNvPr>
          <p:cNvSpPr/>
          <p:nvPr/>
        </p:nvSpPr>
        <p:spPr>
          <a:xfrm>
            <a:off x="7639678" y="1884610"/>
            <a:ext cx="2011680" cy="3988190"/>
          </a:xfrm>
          <a:prstGeom prst="rect">
            <a:avLst/>
          </a:prstGeom>
          <a:gradFill flip="none" rotWithShape="1">
            <a:gsLst>
              <a:gs pos="5000">
                <a:schemeClr val="tx1">
                  <a:alpha val="25000"/>
                </a:schemeClr>
              </a:gs>
              <a:gs pos="90000">
                <a:schemeClr val="tx1">
                  <a:alpha val="10000"/>
                </a:schemeClr>
              </a:gs>
              <a:gs pos="95000">
                <a:schemeClr val="bg1">
                  <a:lumMod val="85000"/>
                  <a:alpha val="55000"/>
                </a:schemeClr>
              </a:gs>
              <a:gs pos="35000">
                <a:schemeClr val="tx1">
                  <a:alpha val="20000"/>
                </a:schemeClr>
              </a:gs>
              <a:gs pos="20000">
                <a:schemeClr val="bg1">
                  <a:lumMod val="85000"/>
                  <a:alpha val="5000"/>
                </a:schemeClr>
              </a:gs>
              <a:gs pos="10000">
                <a:schemeClr val="bg1">
                  <a:alpha val="15000"/>
                </a:schemeClr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094304B1-B182-4665-BC13-590BA1A0FFA1}"/>
              </a:ext>
            </a:extLst>
          </p:cNvPr>
          <p:cNvSpPr/>
          <p:nvPr/>
        </p:nvSpPr>
        <p:spPr>
          <a:xfrm>
            <a:off x="7639678" y="2939687"/>
            <a:ext cx="2011680" cy="2933113"/>
          </a:xfrm>
          <a:prstGeom prst="rect">
            <a:avLst/>
          </a:prstGeom>
          <a:gradFill flip="none" rotWithShape="1">
            <a:gsLst>
              <a:gs pos="5000">
                <a:srgbClr val="00B050"/>
              </a:gs>
              <a:gs pos="90000">
                <a:srgbClr val="00B050"/>
              </a:gs>
              <a:gs pos="95000">
                <a:srgbClr val="92D050"/>
              </a:gs>
              <a:gs pos="35000">
                <a:srgbClr val="00B050"/>
              </a:gs>
              <a:gs pos="20000">
                <a:srgbClr val="92D050"/>
              </a:gs>
              <a:gs pos="10000">
                <a:srgbClr val="92D050"/>
              </a:gs>
              <a:gs pos="10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6A4D58FD-5BF5-4B92-8361-20F51A787794}"/>
              </a:ext>
            </a:extLst>
          </p:cNvPr>
          <p:cNvSpPr/>
          <p:nvPr/>
        </p:nvSpPr>
        <p:spPr>
          <a:xfrm>
            <a:off x="7639678" y="1448511"/>
            <a:ext cx="2011680" cy="436099"/>
          </a:xfrm>
          <a:prstGeom prst="rect">
            <a:avLst/>
          </a:prstGeom>
          <a:gradFill flip="none" rotWithShape="1">
            <a:gsLst>
              <a:gs pos="5000">
                <a:schemeClr val="tx1"/>
              </a:gs>
              <a:gs pos="90000">
                <a:schemeClr val="tx1"/>
              </a:gs>
              <a:gs pos="95000">
                <a:schemeClr val="bg1">
                  <a:lumMod val="85000"/>
                </a:schemeClr>
              </a:gs>
              <a:gs pos="35000">
                <a:schemeClr val="tx1"/>
              </a:gs>
              <a:gs pos="20000">
                <a:schemeClr val="bg1">
                  <a:lumMod val="85000"/>
                </a:schemeClr>
              </a:gs>
              <a:gs pos="1000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E4297AE7-07D0-4451-B806-4616E38FD37A}"/>
              </a:ext>
            </a:extLst>
          </p:cNvPr>
          <p:cNvSpPr/>
          <p:nvPr/>
        </p:nvSpPr>
        <p:spPr>
          <a:xfrm>
            <a:off x="7639678" y="5872800"/>
            <a:ext cx="2011680" cy="436099"/>
          </a:xfrm>
          <a:prstGeom prst="rect">
            <a:avLst/>
          </a:prstGeom>
          <a:gradFill flip="none" rotWithShape="1">
            <a:gsLst>
              <a:gs pos="5000">
                <a:schemeClr val="tx1"/>
              </a:gs>
              <a:gs pos="90000">
                <a:schemeClr val="tx1"/>
              </a:gs>
              <a:gs pos="95000">
                <a:schemeClr val="bg1">
                  <a:lumMod val="85000"/>
                </a:schemeClr>
              </a:gs>
              <a:gs pos="35000">
                <a:schemeClr val="tx1"/>
              </a:gs>
              <a:gs pos="20000">
                <a:schemeClr val="bg1">
                  <a:lumMod val="85000"/>
                </a:schemeClr>
              </a:gs>
              <a:gs pos="1000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E61E9AAD-2CFE-4BD5-8829-C1B8E3962B00}"/>
              </a:ext>
            </a:extLst>
          </p:cNvPr>
          <p:cNvSpPr txBox="1"/>
          <p:nvPr/>
        </p:nvSpPr>
        <p:spPr>
          <a:xfrm>
            <a:off x="8160182" y="4641877"/>
            <a:ext cx="970671" cy="53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80%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 animBg="1"/>
      <p:bldP spid="14" grpId="0"/>
      <p:bldP spid="16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ประโยชน์ของ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1DFEA4D-DF55-40D2-AF1B-7BBD18481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1. สื่อสารข้อมูลได้ชัดเจนกว่าภาพนิ่ง </a:t>
            </a:r>
          </a:p>
          <a:p>
            <a:r>
              <a:rPr lang="th-TH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2. เล่าเรื่องได้ชัดเจนกว่าภาพนิ่ง</a:t>
            </a:r>
          </a:p>
          <a:p>
            <a:r>
              <a:rPr lang="th-TH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3. ทำให้การนำเสนอน่าสนใจมากยิ่งขึ้น</a:t>
            </a:r>
          </a:p>
          <a:p>
            <a:r>
              <a:rPr lang="th-TH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4. สร้างความรู้สึกการมีส่วนร่วม</a:t>
            </a:r>
          </a:p>
          <a:p>
            <a:r>
              <a:rPr lang="th-TH" sz="36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5. ใช้เวลาอันสั้นในการสื่อสาร</a:t>
            </a:r>
          </a:p>
        </p:txBody>
      </p:sp>
    </p:spTree>
    <p:extLst>
      <p:ext uri="{BB962C8B-B14F-4D97-AF65-F5344CB8AC3E}">
        <p14:creationId xmlns:p14="http://schemas.microsoft.com/office/powerpoint/2010/main" val="3090544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46" y="2778034"/>
            <a:ext cx="8596668" cy="84037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จบหน่วยที่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30" y="4187536"/>
            <a:ext cx="166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8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แบบรูปร่างเคลื่อนไหวในรูปร่าง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1B021D6-4046-4A24-B6D1-A966EED75D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2676661"/>
            <a:ext cx="2133600" cy="194881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A0CB793-AE4E-482D-B563-A33E170D1F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77" y="2775403"/>
            <a:ext cx="2905125" cy="17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7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แบบรูปร่างเคลื่อนไหวในรูปร่าง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B61374F-36F5-4484-B827-B312DF1F02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38" y="2494915"/>
            <a:ext cx="1924050" cy="186817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64EE8B2-14BD-46D6-B9BF-265116DD5D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50" y="2514781"/>
            <a:ext cx="1971675" cy="176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0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แบบรูปร่างเคลื่อนไหวในรูปร่าง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B137CDF-ABDD-4C8B-877F-084B907C7B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06" y="2777671"/>
            <a:ext cx="1568314" cy="208171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C5CB8AF-11B5-4510-93CD-81DC74A03A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71" y="2588622"/>
            <a:ext cx="39687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แบบรูปร่างเคลื่อนไหวในรูปร่าง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E9652F1-4724-467E-9CA3-7C43356220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29" y="2891155"/>
            <a:ext cx="2066290" cy="107569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0776A9E-BE3A-4147-8E76-47D07AD232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707640"/>
            <a:ext cx="3590925" cy="25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1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A43E05-ADCD-4D9F-A167-781EEBC4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37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Graphic </a:t>
            </a:r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แบบรูปร่างเคลื่อนไหวในรูปร่าง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7D1CEDB-9E1E-4E4D-8B1E-6C6CCABF1A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24" y="2471602"/>
            <a:ext cx="3467100" cy="256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30214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351</Words>
  <Application>Microsoft Office PowerPoint</Application>
  <PresentationFormat>Widescreen</PresentationFormat>
  <Paragraphs>54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AngsanaUPC</vt:lpstr>
      <vt:lpstr>Arial</vt:lpstr>
      <vt:lpstr>Calibri</vt:lpstr>
      <vt:lpstr>Cordia New</vt:lpstr>
      <vt:lpstr>IrisUPC</vt:lpstr>
      <vt:lpstr>Trebuchet MS</vt:lpstr>
      <vt:lpstr>Wingdings 3</vt:lpstr>
      <vt:lpstr>เหลี่ยมเพชร</vt:lpstr>
      <vt:lpstr>หน่วยที่ 8 การสร้าง Motion Graphic  </vt:lpstr>
      <vt:lpstr>ความนำ</vt:lpstr>
      <vt:lpstr>ความหมายของการสร้าง Motion Graphic</vt:lpstr>
      <vt:lpstr>ประโยชน์ของ Motion Graphic</vt:lpstr>
      <vt:lpstr>การสร้าง Motion Graphic แบบรูปร่างเคลื่อนไหวในรูปร่าง</vt:lpstr>
      <vt:lpstr>การสร้าง Motion Graphic แบบรูปร่างเคลื่อนไหวในรูปร่าง</vt:lpstr>
      <vt:lpstr>การสร้าง Motion Graphic แบบรูปร่างเคลื่อนไหวในรูปร่าง</vt:lpstr>
      <vt:lpstr>การสร้าง Motion Graphic แบบรูปร่างเคลื่อนไหวในรูปร่าง</vt:lpstr>
      <vt:lpstr>การสร้าง Motion Graphic แบบรูปร่างเคลื่อนไหวในรูปร่าง</vt:lpstr>
      <vt:lpstr>การสร้าง Motion Graphic แบบรูปร่างเคลื่อนไหวในรูปร่าง</vt:lpstr>
      <vt:lpstr>การสร้าง Motion Graphic แบบรูปร่างเคลื่อนไหวในรูปร่าง</vt:lpstr>
      <vt:lpstr>การสร้าง Motion Graphic แบบรูปร่างเคลื่อนไหวในรูปร่าง</vt:lpstr>
      <vt:lpstr>การสร้าง Motion Graphic แบบรูปร่างเคลื่อนไหวในรูปร่าง</vt:lpstr>
      <vt:lpstr>การสร้าง Motion Graphic แบบรูปร่างเคลื่อนไหวในรูปร่าง</vt:lpstr>
      <vt:lpstr>การสร้าง Motion Graphic แบบรูปร่างเคลื่อนไหวในรูปร่าง</vt:lpstr>
      <vt:lpstr>PowerPoint Presentation</vt:lpstr>
      <vt:lpstr>การสร้าง Motion Graphic แผนภูมิแท่ง</vt:lpstr>
      <vt:lpstr>การสร้าง Motion Graphic แผนภูมิแท่ง</vt:lpstr>
      <vt:lpstr>การสร้าง Motion Graphic แผนภูมิแท่ง</vt:lpstr>
      <vt:lpstr>การเพิ่มระดับสี</vt:lpstr>
      <vt:lpstr>การเพิ่มระดับสี</vt:lpstr>
      <vt:lpstr>การเพิ่มระดับสี</vt:lpstr>
      <vt:lpstr>การเพิ่มระดับสี</vt:lpstr>
      <vt:lpstr>การเพิ่มระดับสี</vt:lpstr>
      <vt:lpstr>การเพิ่มระดับสี</vt:lpstr>
      <vt:lpstr>การเพิ่มระดับสี</vt:lpstr>
      <vt:lpstr>การเพิ่มระดับสี</vt:lpstr>
      <vt:lpstr>การเพิ่มระดับสี</vt:lpstr>
      <vt:lpstr>การเพิ่มระดับสี</vt:lpstr>
      <vt:lpstr>การจัดรูปแบบพื้นหลัง</vt:lpstr>
      <vt:lpstr>การจัดรูปแบบพื้นหลัง</vt:lpstr>
      <vt:lpstr>การกำหนดภาพเคลื่อนไหว</vt:lpstr>
      <vt:lpstr>การกำหนดภาพเคลื่อนไหว</vt:lpstr>
      <vt:lpstr>การกำหนดภาพเคลื่อนไหว</vt:lpstr>
      <vt:lpstr>การกำหนดภาพเคลื่อนไหว</vt:lpstr>
      <vt:lpstr>การกำหนดภาพเคลื่อนไหว</vt:lpstr>
      <vt:lpstr>การกำหนดภาพเคลื่อนไหว</vt:lpstr>
      <vt:lpstr>การกำหนดภาพเคลื่อนไหว</vt:lpstr>
      <vt:lpstr>PowerPoint Presentation</vt:lpstr>
      <vt:lpstr>จบหน่วยที่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8 การสร้าง Motion Graphic</dc:title>
  <dc:creator>admin</dc:creator>
  <cp:lastModifiedBy>Mac</cp:lastModifiedBy>
  <cp:revision>10</cp:revision>
  <dcterms:created xsi:type="dcterms:W3CDTF">2021-08-01T01:29:17Z</dcterms:created>
  <dcterms:modified xsi:type="dcterms:W3CDTF">2021-12-01T06:25:23Z</dcterms:modified>
</cp:coreProperties>
</file>